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61" r:id="rId3"/>
    <p:sldId id="260" r:id="rId4"/>
    <p:sldId id="263" r:id="rId5"/>
    <p:sldId id="270" r:id="rId6"/>
    <p:sldId id="264" r:id="rId7"/>
    <p:sldId id="268" r:id="rId8"/>
    <p:sldId id="269" r:id="rId9"/>
    <p:sldId id="271" r:id="rId10"/>
    <p:sldId id="267" r:id="rId11"/>
    <p:sldId id="265" r:id="rId12"/>
    <p:sldId id="266" r:id="rId13"/>
    <p:sldId id="272" r:id="rId14"/>
    <p:sldId id="274" r:id="rId15"/>
    <p:sldId id="277" r:id="rId16"/>
    <p:sldId id="279" r:id="rId17"/>
    <p:sldId id="280" r:id="rId18"/>
    <p:sldId id="284" r:id="rId19"/>
    <p:sldId id="275" r:id="rId20"/>
    <p:sldId id="276" r:id="rId21"/>
    <p:sldId id="281" r:id="rId22"/>
    <p:sldId id="283" r:id="rId23"/>
    <p:sldId id="287" r:id="rId24"/>
    <p:sldId id="288" r:id="rId25"/>
    <p:sldId id="289" r:id="rId26"/>
    <p:sldId id="298" r:id="rId27"/>
    <p:sldId id="296" r:id="rId28"/>
    <p:sldId id="301" r:id="rId29"/>
    <p:sldId id="294" r:id="rId30"/>
    <p:sldId id="300" r:id="rId31"/>
    <p:sldId id="285" r:id="rId32"/>
    <p:sldId id="286" r:id="rId33"/>
    <p:sldId id="290" r:id="rId34"/>
    <p:sldId id="291" r:id="rId35"/>
    <p:sldId id="292" r:id="rId36"/>
    <p:sldId id="293" r:id="rId37"/>
    <p:sldId id="26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10"/>
    <p:restoredTop sz="94658"/>
  </p:normalViewPr>
  <p:slideViewPr>
    <p:cSldViewPr snapToGrid="0">
      <p:cViewPr varScale="1">
        <p:scale>
          <a:sx n="123" d="100"/>
          <a:sy n="123" d="100"/>
        </p:scale>
        <p:origin x="22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B367F-3407-5E45-8F03-E8FC205B3805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A3395-9DD8-7246-BB64-4BF0DDB0C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5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(</a:t>
            </a:r>
            <a:r>
              <a:rPr lang="en-US" sz="1200" dirty="0" err="1"/>
              <a:t>DeepHit</a:t>
            </a:r>
            <a:r>
              <a:rPr lang="en-US" sz="1200" dirty="0"/>
              <a:t>  - Deep learning approach to Survival analysis)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A3395-9DD8-7246-BB64-4BF0DDB0C5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80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A3395-9DD8-7246-BB64-4BF0DDB0C5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56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of censoring, collapse distribution to </a:t>
            </a:r>
            <a:r>
              <a:rPr lang="en-US" dirty="0" err="1"/>
              <a:t>bernoulli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A3395-9DD8-7246-BB64-4BF0DDB0C5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15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E4A5-8AC2-49B4-224E-89DD37F58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21A60-6FBA-EF20-DBCE-E70166A7E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8B852-2C6C-C5C8-5687-2C2E53550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D98F-45EC-8A4C-BD13-E4244FF704D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FA4C7-E89C-FF7D-4020-2F6D70159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EDC14-B47E-B2C5-0DB0-9F1C5753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5527-B7E5-384E-B06B-811F661F8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1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CF4C0-7B38-9395-2EF5-5A3303B7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F78C3-109A-25F7-7FB9-23E182151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98CB7-EF4E-E794-704D-AFAB39C56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D98F-45EC-8A4C-BD13-E4244FF704D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E1FC9-66A5-AB58-399B-34D86EC3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65CB-5BF7-C071-EA9A-0C4D0A20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5527-B7E5-384E-B06B-811F661F8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46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869EB-D571-3AD7-DD5B-3509589F7F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5F7E2-1DAA-6BA3-E131-307D63294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82782-346F-DB31-F97D-17D8F46B2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D98F-45EC-8A4C-BD13-E4244FF704D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205A9-3602-4F07-D207-945EAEBDF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86803-2EA9-8A78-FF24-384928D3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5527-B7E5-384E-B06B-811F661F8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85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1EA2C-37D1-5BBB-F53A-2E5FB80D2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9DD3A-9ECE-DCD3-3232-A9BAE7A7C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C2EE3-D569-C14F-133D-4A8B54C72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D98F-45EC-8A4C-BD13-E4244FF704D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B63EF-800F-5A42-F854-8B71F7748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6A266-D1C9-8019-F130-4399843B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5527-B7E5-384E-B06B-811F661F8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8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23C96-3F56-AA21-F733-8D58204A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D84D4-3A7D-5CA9-0704-126DB4592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836CB-88A8-8D9B-A4C5-2CBE08CE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D98F-45EC-8A4C-BD13-E4244FF704D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17680-3747-5936-EC4F-FBA854668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084A0-6FCE-8932-D481-83BDC4414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5527-B7E5-384E-B06B-811F661F8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12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409A-942D-DFB3-1DDC-D1343C2B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97745-6F24-8FD4-4728-2982460AC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2E671-02C8-8FAF-45E7-0045DC72D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4705F-7B9B-620E-7957-DFE179425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D98F-45EC-8A4C-BD13-E4244FF704D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D84D56-9ED1-CC3B-F3F7-36EC28646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3E4BDA-BFFA-EA1D-9459-7B51D24E7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5527-B7E5-384E-B06B-811F661F8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1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93334-9E3D-BDCB-820E-11C683827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A078C-85B8-B1E5-A9D9-FC17A63D5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7A9CC-E0A0-E0D4-E9F9-F32DD794A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1A667B-71C4-3F9F-B703-586A59F91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D3BCEB-0B45-11CC-79CF-4653C46D5A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987345-6017-FE02-7807-5425D5C4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D98F-45EC-8A4C-BD13-E4244FF704D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651C45-217F-4024-97DC-3B2CC81A3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D9757C-7680-4E7A-C96A-4555C5F4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5527-B7E5-384E-B06B-811F661F8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2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8B629-4A98-A1C3-1040-5C1A25F0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4C5D9F-B9FB-4482-979D-534A042F3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D98F-45EC-8A4C-BD13-E4244FF704D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4C8C0-FA1B-86B4-5E05-3550A3127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066A5-D45C-0E9D-930F-8B565E5A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5527-B7E5-384E-B06B-811F661F8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348B81-7C35-B608-6B6F-9E6353117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D98F-45EC-8A4C-BD13-E4244FF704D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FC5C15-D420-7857-703C-C297A3E18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294BB-B7E7-50CE-BD1D-137D23F2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5527-B7E5-384E-B06B-811F661F8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49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7F3B-DD20-20A6-55A5-AD9E7CF91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0D5BB-D240-CFF7-E380-03EA3F004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A1BDF-EE22-2BEB-F927-66BBD9DE7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CB0BA-0163-749F-F688-6AD005D6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D98F-45EC-8A4C-BD13-E4244FF704D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72679-ACAE-E836-ABA9-EB1142944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17D3D-44DF-B5BC-6C29-89C037FE9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5527-B7E5-384E-B06B-811F661F8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5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F1471-BB5D-5F3C-ECAA-3A8BCA8BC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32B279-26AC-46BE-2608-F874A8DE0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9CF09-0598-A5BC-6FB9-755B22092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B8971-6600-E599-2747-C4341261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D98F-45EC-8A4C-BD13-E4244FF704D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48978-087D-8562-4E5F-0AEAB02DA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DC3E3-4F85-9B8D-48A9-B85247881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45527-B7E5-384E-B06B-811F661F8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6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30BAF5-8FFB-6699-44F1-6B88663C4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F63F8-799B-5D6E-E529-1BEFEB06B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D8F8F-9EC9-ABB6-9C97-9323DEB9C2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CAD98F-45EC-8A4C-BD13-E4244FF704D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A5811-9869-6574-6DCD-3DDBF9706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7C0C6-FF18-9082-D0C0-75313F4A8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B45527-B7E5-384E-B06B-811F661F8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88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redleekatzman/DeepSur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2107.03342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7.0334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EB2A0-746C-5EA7-FC4D-9A4DC6D92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015" y="1041400"/>
            <a:ext cx="11173968" cy="2387600"/>
          </a:xfrm>
        </p:spPr>
        <p:txBody>
          <a:bodyPr>
            <a:normAutofit/>
          </a:bodyPr>
          <a:lstStyle/>
          <a:p>
            <a:r>
              <a:rPr lang="en-US" sz="4000" dirty="0"/>
              <a:t>Uncertainty Estimation in Discrete Time-to-Event models using Evidential Deep Learning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77005-6A05-9987-13FA-D60560569029}"/>
              </a:ext>
            </a:extLst>
          </p:cNvPr>
          <p:cNvSpPr txBox="1"/>
          <p:nvPr/>
        </p:nvSpPr>
        <p:spPr>
          <a:xfrm>
            <a:off x="3411415" y="5017477"/>
            <a:ext cx="5369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Revathy Venukuttan</a:t>
            </a:r>
          </a:p>
          <a:p>
            <a:pPr algn="ctr"/>
            <a:r>
              <a:rPr lang="en-US" dirty="0"/>
              <a:t>Lab Meeting - Nov 8, 2024</a:t>
            </a:r>
          </a:p>
        </p:txBody>
      </p:sp>
    </p:spTree>
    <p:extLst>
      <p:ext uri="{BB962C8B-B14F-4D97-AF65-F5344CB8AC3E}">
        <p14:creationId xmlns:p14="http://schemas.microsoft.com/office/powerpoint/2010/main" val="42868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7A4B20F-5145-ECA4-B49E-9BEB82338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360" y="0"/>
            <a:ext cx="647307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640D9B-FC7C-CD1A-863E-4E200810EFB7}"/>
              </a:ext>
            </a:extLst>
          </p:cNvPr>
          <p:cNvSpPr txBox="1"/>
          <p:nvPr/>
        </p:nvSpPr>
        <p:spPr>
          <a:xfrm>
            <a:off x="431615" y="347003"/>
            <a:ext cx="51141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Implementation: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annealing_step</a:t>
            </a:r>
            <a:r>
              <a:rPr lang="en-US" dirty="0"/>
              <a:t> = 10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Calculating </a:t>
            </a:r>
            <a:r>
              <a:rPr lang="en-US" dirty="0" err="1"/>
              <a:t>kl_divergence</a:t>
            </a:r>
            <a:r>
              <a:rPr lang="en-US" dirty="0"/>
              <a:t> – using </a:t>
            </a:r>
            <a:r>
              <a:rPr lang="en-US" dirty="0" err="1"/>
              <a:t>torch.distribution.kl.kl_divergence</a:t>
            </a:r>
            <a:r>
              <a:rPr lang="en-US" dirty="0"/>
              <a:t> (in-built </a:t>
            </a:r>
            <a:r>
              <a:rPr lang="en-US" dirty="0" err="1"/>
              <a:t>PyTorch</a:t>
            </a:r>
            <a:r>
              <a:rPr lang="en-US" dirty="0"/>
              <a:t> function)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Annealing </a:t>
            </a:r>
            <a:r>
              <a:rPr lang="en-US" dirty="0" err="1"/>
              <a:t>coeff</a:t>
            </a:r>
            <a:r>
              <a:rPr lang="en-US" dirty="0"/>
              <a:t> = min(1, </a:t>
            </a:r>
            <a:r>
              <a:rPr lang="en-US" dirty="0" err="1"/>
              <a:t>current_epoch</a:t>
            </a:r>
            <a:r>
              <a:rPr lang="en-US" dirty="0"/>
              <a:t>/</a:t>
            </a:r>
            <a:r>
              <a:rPr lang="en-US" dirty="0" err="1"/>
              <a:t>annealing_step</a:t>
            </a:r>
            <a:r>
              <a:rPr lang="en-US" dirty="0"/>
              <a:t>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kl_loss</a:t>
            </a:r>
            <a:r>
              <a:rPr lang="en-US" dirty="0"/>
              <a:t> = mean(</a:t>
            </a:r>
            <a:r>
              <a:rPr lang="en-US" dirty="0" err="1"/>
              <a:t>kl_divergence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Total loss = </a:t>
            </a:r>
            <a:r>
              <a:rPr lang="en-US" dirty="0" err="1"/>
              <a:t>NLL_Loss</a:t>
            </a:r>
            <a:r>
              <a:rPr lang="en-US" dirty="0"/>
              <a:t> + </a:t>
            </a:r>
            <a:r>
              <a:rPr lang="en-US" dirty="0" err="1"/>
              <a:t>Annealing_Coeff</a:t>
            </a:r>
            <a:r>
              <a:rPr lang="en-US" dirty="0"/>
              <a:t> * </a:t>
            </a:r>
            <a:r>
              <a:rPr lang="en-US" dirty="0" err="1"/>
              <a:t>KL_loss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48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5C302C-D92D-348C-CF12-6DD92A17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904" y="1535326"/>
            <a:ext cx="3262894" cy="24329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8783FB-7624-4C1A-A833-3025218A5340}"/>
              </a:ext>
            </a:extLst>
          </p:cNvPr>
          <p:cNvSpPr txBox="1"/>
          <p:nvPr/>
        </p:nvSpPr>
        <p:spPr>
          <a:xfrm>
            <a:off x="8425364" y="888548"/>
            <a:ext cx="2716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Annealing </a:t>
            </a:r>
            <a:r>
              <a:rPr lang="en-US" sz="1400" dirty="0" err="1"/>
              <a:t>coeff</a:t>
            </a:r>
            <a:r>
              <a:rPr lang="en-US" sz="1400" dirty="0"/>
              <a:t> = min(0.1, t/10)</a:t>
            </a:r>
          </a:p>
          <a:p>
            <a:pPr algn="ctr"/>
            <a:r>
              <a:rPr lang="en-US" sz="1400" dirty="0"/>
              <a:t>Loss = </a:t>
            </a:r>
            <a:r>
              <a:rPr lang="en-US" sz="1400" dirty="0" err="1"/>
              <a:t>NLL_loss</a:t>
            </a:r>
            <a:r>
              <a:rPr lang="en-US" sz="1400" dirty="0"/>
              <a:t> + </a:t>
            </a:r>
            <a:r>
              <a:rPr lang="en-US" sz="1400" dirty="0" err="1"/>
              <a:t>Annealing_coeff</a:t>
            </a:r>
            <a:r>
              <a:rPr lang="en-US" sz="1400" dirty="0"/>
              <a:t> *</a:t>
            </a:r>
            <a:r>
              <a:rPr lang="en-US" sz="1400" dirty="0" err="1"/>
              <a:t>kl_loss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44E46-6191-D994-1E3F-9023AC21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77" y="1523957"/>
            <a:ext cx="3217418" cy="2444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8846E-0F6F-F375-AE68-83EA694B2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77" y="4402303"/>
            <a:ext cx="3217418" cy="2455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8BBE8-3639-0803-7F2A-BB156D42F3A8}"/>
              </a:ext>
            </a:extLst>
          </p:cNvPr>
          <p:cNvSpPr txBox="1"/>
          <p:nvPr/>
        </p:nvSpPr>
        <p:spPr>
          <a:xfrm>
            <a:off x="1262355" y="888548"/>
            <a:ext cx="2716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Annealing </a:t>
            </a:r>
            <a:r>
              <a:rPr lang="en-US" sz="1400" dirty="0" err="1"/>
              <a:t>coeff</a:t>
            </a:r>
            <a:r>
              <a:rPr lang="en-US" sz="1400" dirty="0"/>
              <a:t> = min(1.0, t/10)</a:t>
            </a:r>
          </a:p>
          <a:p>
            <a:pPr algn="ctr"/>
            <a:r>
              <a:rPr lang="en-US" sz="1400" dirty="0"/>
              <a:t>Loss = </a:t>
            </a:r>
            <a:r>
              <a:rPr lang="en-US" sz="1400" dirty="0" err="1"/>
              <a:t>NLL_loss</a:t>
            </a:r>
            <a:r>
              <a:rPr lang="en-US" sz="1400" dirty="0"/>
              <a:t> + </a:t>
            </a:r>
            <a:r>
              <a:rPr lang="en-US" sz="1400" dirty="0" err="1"/>
              <a:t>Annealing_coeff</a:t>
            </a:r>
            <a:r>
              <a:rPr lang="en-US" sz="1400" dirty="0"/>
              <a:t> *</a:t>
            </a:r>
            <a:r>
              <a:rPr lang="en-US" sz="1400" dirty="0" err="1"/>
              <a:t>kl_loss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67559-C16F-3482-9803-2C5F5AAD98D9}"/>
              </a:ext>
            </a:extLst>
          </p:cNvPr>
          <p:cNvSpPr txBox="1"/>
          <p:nvPr/>
        </p:nvSpPr>
        <p:spPr>
          <a:xfrm>
            <a:off x="1262356" y="3954232"/>
            <a:ext cx="2716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Annealing </a:t>
            </a:r>
            <a:r>
              <a:rPr lang="en-US" sz="1400" dirty="0" err="1"/>
              <a:t>coeff</a:t>
            </a:r>
            <a:r>
              <a:rPr lang="en-US" sz="1400" dirty="0"/>
              <a:t> = min(1.0, t/10)</a:t>
            </a:r>
          </a:p>
          <a:p>
            <a:pPr algn="ctr"/>
            <a:r>
              <a:rPr lang="en-US" sz="1400" dirty="0"/>
              <a:t>Loss = </a:t>
            </a:r>
            <a:r>
              <a:rPr lang="en-US" sz="1400" dirty="0" err="1"/>
              <a:t>NLL_loss</a:t>
            </a:r>
            <a:r>
              <a:rPr lang="en-US" sz="1400" dirty="0"/>
              <a:t> + </a:t>
            </a:r>
            <a:r>
              <a:rPr lang="en-US" sz="1400" dirty="0" err="1"/>
              <a:t>kl_loss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420163-2B85-FF4D-100A-35879ADF6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346" y="4402303"/>
            <a:ext cx="3232452" cy="2444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607E04-F681-ACC6-BC32-958E432515B4}"/>
              </a:ext>
            </a:extLst>
          </p:cNvPr>
          <p:cNvSpPr txBox="1"/>
          <p:nvPr/>
        </p:nvSpPr>
        <p:spPr>
          <a:xfrm>
            <a:off x="8805900" y="4158306"/>
            <a:ext cx="1783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Loss = NLL loss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9E161C-9823-A17A-8D4F-EFE4ACE14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9774" y="1535325"/>
            <a:ext cx="3217419" cy="2432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F20EE1-41ED-578E-FAB1-047DEA08B9C8}"/>
              </a:ext>
            </a:extLst>
          </p:cNvPr>
          <p:cNvSpPr txBox="1"/>
          <p:nvPr/>
        </p:nvSpPr>
        <p:spPr>
          <a:xfrm>
            <a:off x="4889911" y="888548"/>
            <a:ext cx="2716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Num_of_epochs</a:t>
            </a:r>
            <a:r>
              <a:rPr lang="en-US" sz="1400" dirty="0"/>
              <a:t> = 350</a:t>
            </a:r>
          </a:p>
          <a:p>
            <a:pPr algn="ctr"/>
            <a:r>
              <a:rPr lang="en-US" sz="1400" dirty="0"/>
              <a:t>Loss = </a:t>
            </a:r>
            <a:r>
              <a:rPr lang="en-US" sz="1400" dirty="0" err="1"/>
              <a:t>NLL_loss</a:t>
            </a:r>
            <a:r>
              <a:rPr lang="en-US" sz="1400" dirty="0"/>
              <a:t> + </a:t>
            </a:r>
            <a:r>
              <a:rPr lang="en-US" sz="1400" dirty="0" err="1"/>
              <a:t>Annealing_coeff</a:t>
            </a:r>
            <a:r>
              <a:rPr lang="en-US" sz="1400" dirty="0"/>
              <a:t> *</a:t>
            </a:r>
            <a:r>
              <a:rPr lang="en-US" sz="1400" dirty="0" err="1"/>
              <a:t>kl_loss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C2C77-E300-AE14-213F-93BE1AEBAEB7}"/>
              </a:ext>
            </a:extLst>
          </p:cNvPr>
          <p:cNvSpPr txBox="1"/>
          <p:nvPr/>
        </p:nvSpPr>
        <p:spPr>
          <a:xfrm>
            <a:off x="738937" y="282608"/>
            <a:ext cx="7516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Loss versus epoch curves for various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835FB1-FD59-01D1-5F28-C6BD0CA00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7291" y="4402303"/>
            <a:ext cx="3217418" cy="24329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BD27C8-FE8D-22B7-052A-37B74C85C3A1}"/>
              </a:ext>
            </a:extLst>
          </p:cNvPr>
          <p:cNvSpPr txBox="1"/>
          <p:nvPr/>
        </p:nvSpPr>
        <p:spPr>
          <a:xfrm>
            <a:off x="4172509" y="3972309"/>
            <a:ext cx="40827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Num_of_epoch</a:t>
            </a:r>
            <a:r>
              <a:rPr lang="en-US" sz="1400" dirty="0"/>
              <a:t> = 350</a:t>
            </a:r>
          </a:p>
          <a:p>
            <a:pPr algn="ctr"/>
            <a:r>
              <a:rPr lang="en-US" sz="1400" dirty="0"/>
              <a:t>Loss = </a:t>
            </a:r>
            <a:r>
              <a:rPr lang="en-US" sz="1400" dirty="0" err="1"/>
              <a:t>NLL_loss</a:t>
            </a:r>
            <a:r>
              <a:rPr lang="en-US" sz="1400" dirty="0"/>
              <a:t> + </a:t>
            </a:r>
            <a:r>
              <a:rPr lang="en-US" sz="1400" dirty="0" err="1"/>
              <a:t>kl_loss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80578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E5D02A-65D4-4ECB-AE97-23B327A804D8}"/>
              </a:ext>
            </a:extLst>
          </p:cNvPr>
          <p:cNvSpPr txBox="1"/>
          <p:nvPr/>
        </p:nvSpPr>
        <p:spPr>
          <a:xfrm>
            <a:off x="550984" y="433753"/>
            <a:ext cx="1109003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Next steps: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MSE loss in the Discrete time-to-event model setting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the other 2 losses mentioned in the paper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347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0AFD00-8BAA-8B37-938D-33A6634A87A0}"/>
              </a:ext>
            </a:extLst>
          </p:cNvPr>
          <p:cNvSpPr txBox="1"/>
          <p:nvPr/>
        </p:nvSpPr>
        <p:spPr>
          <a:xfrm>
            <a:off x="402336" y="219456"/>
            <a:ext cx="7260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Iteration 2: MSE loss from EDL paper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32236-0653-7125-B983-405500E45674}"/>
              </a:ext>
            </a:extLst>
          </p:cNvPr>
          <p:cNvSpPr txBox="1"/>
          <p:nvPr/>
        </p:nvSpPr>
        <p:spPr>
          <a:xfrm>
            <a:off x="7211587" y="1885435"/>
            <a:ext cx="386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Loss function without the KL term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1D3C3-263C-F865-4284-F33ED7992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21" y="2419814"/>
            <a:ext cx="4265170" cy="3225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92538B-C568-2E51-F41E-CBFDE2927165}"/>
              </a:ext>
            </a:extLst>
          </p:cNvPr>
          <p:cNvSpPr txBox="1"/>
          <p:nvPr/>
        </p:nvSpPr>
        <p:spPr>
          <a:xfrm>
            <a:off x="1343054" y="1885435"/>
            <a:ext cx="335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Loss with the KL regularization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8CDFD-2643-AE75-3E10-9A6FA2A69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307" y="2419814"/>
            <a:ext cx="4265171" cy="313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5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DF2857-5F89-D791-49EF-A05923D733CD}"/>
              </a:ext>
            </a:extLst>
          </p:cNvPr>
          <p:cNvSpPr txBox="1"/>
          <p:nvPr/>
        </p:nvSpPr>
        <p:spPr>
          <a:xfrm>
            <a:off x="420414" y="252248"/>
            <a:ext cx="78827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Loss without censoring – plotting all parameters</a:t>
            </a:r>
          </a:p>
          <a:p>
            <a:endParaRPr lang="en-US" dirty="0"/>
          </a:p>
          <a:p>
            <a:r>
              <a:rPr lang="en-US" dirty="0"/>
              <a:t>Loss = MSE loss + Annealing </a:t>
            </a:r>
            <a:r>
              <a:rPr lang="en-US" dirty="0" err="1"/>
              <a:t>coeff</a:t>
            </a:r>
            <a:r>
              <a:rPr lang="en-US" dirty="0"/>
              <a:t>*KL loss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793779-9C4D-9361-18AE-B7C11162B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8371"/>
            <a:ext cx="3898900" cy="2933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58063E-E1FF-53F5-2F19-18CEAA7F5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426" y="1678371"/>
            <a:ext cx="3898900" cy="293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900DE7-5F37-4B24-9C4D-90787FEC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852" y="1678371"/>
            <a:ext cx="38481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3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594AB3-3B02-84BB-B611-2DDC2DAF3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04" y="2240419"/>
            <a:ext cx="3594100" cy="284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B63609-2861-7A25-DD6C-4035603E9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421" y="818019"/>
            <a:ext cx="3594100" cy="284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B5C821-431B-190D-FCD7-9C83D40B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572" y="818019"/>
            <a:ext cx="3594100" cy="284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0E7057-174B-56D8-2D84-9B4E23391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421" y="3662819"/>
            <a:ext cx="3594100" cy="284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FA0999-FA1A-58A4-9C72-020B8305E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572" y="3662819"/>
            <a:ext cx="3594100" cy="284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928E8B-898D-C879-9063-B818824F4B6B}"/>
              </a:ext>
            </a:extLst>
          </p:cNvPr>
          <p:cNvSpPr txBox="1"/>
          <p:nvPr/>
        </p:nvSpPr>
        <p:spPr>
          <a:xfrm>
            <a:off x="940189" y="1669205"/>
            <a:ext cx="226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test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EF3AB-6662-2231-369C-D1EFD4DDA42B}"/>
              </a:ext>
            </a:extLst>
          </p:cNvPr>
          <p:cNvSpPr txBox="1"/>
          <p:nvPr/>
        </p:nvSpPr>
        <p:spPr>
          <a:xfrm>
            <a:off x="6190593" y="350381"/>
            <a:ext cx="471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data for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517754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D5424-C3A8-7ACC-CCD9-279A23C16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1BE523-CD7D-1D66-546C-D65DC71E6FDF}"/>
              </a:ext>
            </a:extLst>
          </p:cNvPr>
          <p:cNvSpPr txBox="1"/>
          <p:nvPr/>
        </p:nvSpPr>
        <p:spPr>
          <a:xfrm>
            <a:off x="420414" y="252248"/>
            <a:ext cx="78827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Loss without censoring – plotting all parameters</a:t>
            </a:r>
          </a:p>
          <a:p>
            <a:endParaRPr lang="en-US" dirty="0"/>
          </a:p>
          <a:p>
            <a:r>
              <a:rPr lang="en-US" dirty="0"/>
              <a:t>Loss = MSE 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983DA-2FD4-95E7-D353-894B297CD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8371"/>
            <a:ext cx="3987800" cy="293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9EEF7A-3263-7664-8D60-43FCFDB9F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550" y="1678371"/>
            <a:ext cx="3898900" cy="293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990B92-8901-A16A-828F-34539852A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200" y="1678371"/>
            <a:ext cx="38227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05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688C7-ACC2-C153-0443-6E8EA0921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E3BB31-DF42-27E3-14F5-52631A3E1CE1}"/>
              </a:ext>
            </a:extLst>
          </p:cNvPr>
          <p:cNvSpPr txBox="1"/>
          <p:nvPr/>
        </p:nvSpPr>
        <p:spPr>
          <a:xfrm>
            <a:off x="940189" y="1669205"/>
            <a:ext cx="226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test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FAAE2-A633-7E85-7013-C5124772E3AE}"/>
              </a:ext>
            </a:extLst>
          </p:cNvPr>
          <p:cNvSpPr txBox="1"/>
          <p:nvPr/>
        </p:nvSpPr>
        <p:spPr>
          <a:xfrm>
            <a:off x="6190593" y="350381"/>
            <a:ext cx="471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data for random samples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71125-5248-B36D-E895-C15DC510F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88" y="2153745"/>
            <a:ext cx="3543300" cy="284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40E287-8997-A5A5-9E82-5E681AC3F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421" y="818019"/>
            <a:ext cx="3543300" cy="284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C0F7F2-4038-A63D-96CC-58CE3AD9A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572" y="818019"/>
            <a:ext cx="3594100" cy="284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0B17D7-6979-F210-232F-EC941EB30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421" y="3662819"/>
            <a:ext cx="3594100" cy="284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E0129E-5F3A-2B5C-27C2-63D7E99EE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5572" y="3662819"/>
            <a:ext cx="35941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51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E294C-CF5F-F509-016F-09E2E80880AD}"/>
              </a:ext>
            </a:extLst>
          </p:cNvPr>
          <p:cNvSpPr txBox="1"/>
          <p:nvPr/>
        </p:nvSpPr>
        <p:spPr>
          <a:xfrm>
            <a:off x="1807779" y="199697"/>
            <a:ext cx="8576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Modifications made to loss equation</a:t>
            </a:r>
          </a:p>
        </p:txBody>
      </p:sp>
      <p:pic>
        <p:nvPicPr>
          <p:cNvPr id="4" name="Picture 3" descr="A math equations and formulas on a graph paper&#10;&#10;Description automatically generated">
            <a:extLst>
              <a:ext uri="{FF2B5EF4-FFF2-40B4-BE49-F238E27FC236}">
                <a16:creationId xmlns:a16="http://schemas.microsoft.com/office/drawing/2014/main" id="{7345A44C-2C60-45BC-4083-E6DEECF8D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" y="1204062"/>
            <a:ext cx="4679571" cy="2013480"/>
          </a:xfrm>
          <a:prstGeom prst="rect">
            <a:avLst/>
          </a:prstGeom>
        </p:spPr>
      </p:pic>
      <p:pic>
        <p:nvPicPr>
          <p:cNvPr id="6" name="Picture 5" descr="A math equations on a graph paper&#10;&#10;Description automatically generated">
            <a:extLst>
              <a:ext uri="{FF2B5EF4-FFF2-40B4-BE49-F238E27FC236}">
                <a16:creationId xmlns:a16="http://schemas.microsoft.com/office/drawing/2014/main" id="{828C6FB2-A26F-B398-46B0-8D2330281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24" y="3429000"/>
            <a:ext cx="4605283" cy="2366688"/>
          </a:xfrm>
          <a:prstGeom prst="rect">
            <a:avLst/>
          </a:prstGeom>
        </p:spPr>
      </p:pic>
      <p:pic>
        <p:nvPicPr>
          <p:cNvPr id="8" name="Picture 7" descr="Math equations on a graph paper&#10;&#10;Description automatically generated">
            <a:extLst>
              <a:ext uri="{FF2B5EF4-FFF2-40B4-BE49-F238E27FC236}">
                <a16:creationId xmlns:a16="http://schemas.microsoft.com/office/drawing/2014/main" id="{C680E4FF-156B-E1F3-4A64-CB78F8DC9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695" y="1477271"/>
            <a:ext cx="7260181" cy="417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25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A86131-30D9-394A-4C8A-F15606EFEF08}"/>
              </a:ext>
            </a:extLst>
          </p:cNvPr>
          <p:cNvSpPr txBox="1"/>
          <p:nvPr/>
        </p:nvSpPr>
        <p:spPr>
          <a:xfrm>
            <a:off x="420414" y="378372"/>
            <a:ext cx="78827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Loss with censoring – plotting all parameters</a:t>
            </a:r>
          </a:p>
          <a:p>
            <a:endParaRPr lang="en-US" dirty="0"/>
          </a:p>
          <a:p>
            <a:r>
              <a:rPr lang="en-US" dirty="0"/>
              <a:t>Loss = MSE loss + Annealing </a:t>
            </a:r>
            <a:r>
              <a:rPr lang="en-US" dirty="0" err="1"/>
              <a:t>coeff</a:t>
            </a:r>
            <a:r>
              <a:rPr lang="en-US" dirty="0"/>
              <a:t>*KL loss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869CBD-2A6E-345E-3949-86AA84A8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150"/>
            <a:ext cx="3886200" cy="280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3F4B94-DDFC-4B31-C139-70E56668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0" y="1962150"/>
            <a:ext cx="3848100" cy="293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FA5DF7-914A-FF89-F2F8-C9BCD891B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172" y="1962150"/>
            <a:ext cx="38481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89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A98777-0FD0-E4B0-B816-63748E6F9ABB}"/>
              </a:ext>
            </a:extLst>
          </p:cNvPr>
          <p:cNvSpPr txBox="1"/>
          <p:nvPr/>
        </p:nvSpPr>
        <p:spPr>
          <a:xfrm>
            <a:off x="403860" y="375138"/>
            <a:ext cx="1138428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SOTA for uncertainty estimation in discrete time-to-event models:</a:t>
            </a:r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Bayesian Neural Networks for uncertainty estimation: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Y. K. Huh, M. Kim, K. Liu and S. Zhou, "An Integrated Uncertainty Quantification Model for Longitudinal and Time-to-Event Data," in IEEE Transactions on Automation Science and Engineering, </a:t>
            </a:r>
            <a:r>
              <a:rPr lang="en-US" sz="1600" dirty="0" err="1"/>
              <a:t>doi</a:t>
            </a:r>
            <a:r>
              <a:rPr lang="en-US" sz="1600" dirty="0"/>
              <a:t>: 10.1109/TASE.2024.3432400.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This paper uses a Bayesian Neural Network based Cox model</a:t>
            </a:r>
          </a:p>
          <a:p>
            <a:pPr algn="just"/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Survival analysis model: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P. </a:t>
            </a:r>
            <a:r>
              <a:rPr lang="en-US" sz="1600" dirty="0" err="1"/>
              <a:t>Chapfuwa</a:t>
            </a:r>
            <a:r>
              <a:rPr lang="en-US" sz="1600" dirty="0"/>
              <a:t> et al., "Calibration and Uncertainty in Neural Time-to-Event Modeling," in IEEE Transactions on Neural Networks and Learning Systems, vol. 34, no. 4, pp. 1666-1680, April 2023, </a:t>
            </a:r>
            <a:r>
              <a:rPr lang="en-US" sz="1600" dirty="0" err="1"/>
              <a:t>doi</a:t>
            </a:r>
            <a:r>
              <a:rPr lang="en-US" sz="1600" dirty="0"/>
              <a:t>: 10.1109/TNNLS.2020.3029631.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DRAFT (Deep Regularized Accelerated Failure Time Models) – semi parametric survival analysis model</a:t>
            </a:r>
          </a:p>
          <a:p>
            <a:pPr lvl="1" algn="just"/>
            <a:endParaRPr lang="en-US" sz="16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2E414F"/>
                </a:solidFill>
                <a:effectLst/>
              </a:rPr>
              <a:t>Wu, Z., Yang, Y., Fasching, P.A., &amp; </a:t>
            </a:r>
            <a:r>
              <a:rPr lang="en-US" sz="1600" b="0" i="0" u="none" strike="noStrike" dirty="0" err="1">
                <a:solidFill>
                  <a:srgbClr val="2E414F"/>
                </a:solidFill>
                <a:effectLst/>
              </a:rPr>
              <a:t>Tresp</a:t>
            </a:r>
            <a:r>
              <a:rPr lang="en-US" sz="1600" b="0" i="0" u="none" strike="noStrike" dirty="0">
                <a:solidFill>
                  <a:srgbClr val="2E414F"/>
                </a:solidFill>
                <a:effectLst/>
              </a:rPr>
              <a:t>, V. (2021). Uncertainty-Aware Time-to-Event Prediction using Deep Kernel Accelerated Failure Time Models. </a:t>
            </a:r>
            <a:r>
              <a:rPr lang="en-US" sz="1600" b="0" i="1" u="none" strike="noStrike" dirty="0">
                <a:solidFill>
                  <a:srgbClr val="2E414F"/>
                </a:solidFill>
                <a:effectLst/>
              </a:rPr>
              <a:t>Machine Learning in Health Care</a:t>
            </a:r>
            <a:r>
              <a:rPr lang="en-US" sz="1600" b="0" i="0" u="none" strike="noStrike" dirty="0">
                <a:solidFill>
                  <a:srgbClr val="2E414F"/>
                </a:solidFill>
                <a:effectLst/>
              </a:rPr>
              <a:t>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This paper uses an Accelerated Failure Time (AFT) model – uses RNN for feature extraction and Gaussian process for time-to-event prediction </a:t>
            </a:r>
          </a:p>
          <a:p>
            <a:pPr algn="just"/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Paper similar to </a:t>
            </a:r>
            <a:r>
              <a:rPr lang="en-US" sz="1600" dirty="0" err="1"/>
              <a:t>DeepHit</a:t>
            </a:r>
            <a:r>
              <a:rPr lang="en-US" sz="1600" dirty="0"/>
              <a:t>: Katzman, J. L., Shaham, U., Cloninger, A., Bates, J., Jiang, T., &amp; Kluger, Y. (2018). "</a:t>
            </a:r>
            <a:r>
              <a:rPr lang="en-US" sz="1600" dirty="0" err="1"/>
              <a:t>DeepSurv</a:t>
            </a:r>
            <a:r>
              <a:rPr lang="en-US" sz="1600" dirty="0"/>
              <a:t>: Personalized treatment recommender system using a Cox proportional hazards deep neural network." </a:t>
            </a:r>
            <a:r>
              <a:rPr lang="en-US" sz="1600" i="1" dirty="0"/>
              <a:t>BMC Medical Research Methodology</a:t>
            </a:r>
            <a:r>
              <a:rPr lang="en-US" sz="1600" dirty="0"/>
              <a:t>, 18(1), 24. (</a:t>
            </a:r>
            <a:r>
              <a:rPr lang="en-US" sz="1600" dirty="0">
                <a:hlinkClick r:id="rId3"/>
              </a:rPr>
              <a:t>https://github.com/jaredleekatzman/DeepSurv</a:t>
            </a:r>
            <a:r>
              <a:rPr lang="en-US" sz="1600" dirty="0"/>
              <a:t>)</a:t>
            </a:r>
          </a:p>
          <a:p>
            <a:pPr algn="just"/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Informative review article: </a:t>
            </a:r>
            <a:r>
              <a:rPr lang="en-US" sz="1600" dirty="0">
                <a:hlinkClick r:id="rId4"/>
              </a:rPr>
              <a:t>https://arxiv.org/abs/2107.03342</a:t>
            </a:r>
            <a:r>
              <a:rPr lang="en-US" sz="1600" dirty="0"/>
              <a:t> 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64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A40604-EB67-CA26-5932-0F1BB99D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89" y="2147276"/>
            <a:ext cx="3594100" cy="284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58D982-1CF4-B50C-D650-2A20702F4700}"/>
              </a:ext>
            </a:extLst>
          </p:cNvPr>
          <p:cNvSpPr txBox="1"/>
          <p:nvPr/>
        </p:nvSpPr>
        <p:spPr>
          <a:xfrm>
            <a:off x="940189" y="1669205"/>
            <a:ext cx="226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test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82BDE-B962-9FE8-0827-B9134FB8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16" y="992386"/>
            <a:ext cx="3594100" cy="284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7B11CF-0BA1-5B37-0C45-69E7242CF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87" y="992386"/>
            <a:ext cx="3594100" cy="284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FF5DDD-62AE-616C-4119-A7026BA3A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116" y="4013200"/>
            <a:ext cx="3594100" cy="284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41C302-425A-3A16-D6A8-39F9744F1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2987" y="4013200"/>
            <a:ext cx="3594100" cy="284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E512F-A62C-DE08-736E-8A8D42EFD04D}"/>
              </a:ext>
            </a:extLst>
          </p:cNvPr>
          <p:cNvSpPr txBox="1"/>
          <p:nvPr/>
        </p:nvSpPr>
        <p:spPr>
          <a:xfrm>
            <a:off x="6096000" y="350381"/>
            <a:ext cx="471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data for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4287025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DC4F55-3BFC-702C-9C30-A31A87B25082}"/>
              </a:ext>
            </a:extLst>
          </p:cNvPr>
          <p:cNvSpPr txBox="1"/>
          <p:nvPr/>
        </p:nvSpPr>
        <p:spPr>
          <a:xfrm>
            <a:off x="420414" y="378372"/>
            <a:ext cx="78827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Loss with censoring – plotting all parameters</a:t>
            </a:r>
          </a:p>
          <a:p>
            <a:endParaRPr lang="en-US" dirty="0"/>
          </a:p>
          <a:p>
            <a:r>
              <a:rPr lang="en-US" dirty="0"/>
              <a:t>Loss = MSE loss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CEF0B9-8FEE-54C9-3ABC-17B86CD7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537"/>
            <a:ext cx="3886200" cy="2933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8D206F-3B30-109E-0C33-C512B3892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785" y="1846537"/>
            <a:ext cx="3848100" cy="293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8D3C2C-AB5A-7880-E0D7-D3E56BE4F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470" y="1846537"/>
            <a:ext cx="38227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2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65218-499B-D67D-3F05-1396C09B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6BE9A6-2F79-20CD-B80F-2723D617304A}"/>
              </a:ext>
            </a:extLst>
          </p:cNvPr>
          <p:cNvSpPr txBox="1"/>
          <p:nvPr/>
        </p:nvSpPr>
        <p:spPr>
          <a:xfrm>
            <a:off x="940189" y="1669205"/>
            <a:ext cx="226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test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96D1D-FAC0-62F7-4CA4-EED95B557E3F}"/>
              </a:ext>
            </a:extLst>
          </p:cNvPr>
          <p:cNvSpPr txBox="1"/>
          <p:nvPr/>
        </p:nvSpPr>
        <p:spPr>
          <a:xfrm>
            <a:off x="6096000" y="350381"/>
            <a:ext cx="471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data for random samples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DE5D14-7C70-924E-4FE1-75FE041B1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88" y="2038537"/>
            <a:ext cx="3543300" cy="284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06E27-F056-8948-A4AD-A96BADB23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716" y="992386"/>
            <a:ext cx="3594100" cy="284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68339-7B63-F911-BA05-4227569A8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572" y="3837186"/>
            <a:ext cx="3594100" cy="2844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252EAB-BAEA-4A26-86E7-F509CE76C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372" y="992386"/>
            <a:ext cx="3543300" cy="284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54902D-D428-0E4B-28B0-AFD97A184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516" y="3837186"/>
            <a:ext cx="35433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35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263724-CA0F-81A4-E4D4-8C70CD02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" y="2984584"/>
            <a:ext cx="3937000" cy="2933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9B898B-F872-9337-C48A-6952E922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0" y="2984584"/>
            <a:ext cx="3848100" cy="2933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93689C-5BCC-C863-FBA8-DEB9FC7B1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941" y="2984584"/>
            <a:ext cx="3848100" cy="2933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CC3F0B-D736-350F-7643-DC476C1DBF0C}"/>
              </a:ext>
            </a:extLst>
          </p:cNvPr>
          <p:cNvSpPr txBox="1"/>
          <p:nvPr/>
        </p:nvSpPr>
        <p:spPr>
          <a:xfrm>
            <a:off x="421240" y="215757"/>
            <a:ext cx="8198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functions with censoring after correction: </a:t>
            </a:r>
          </a:p>
          <a:p>
            <a:endParaRPr lang="en-US" dirty="0"/>
          </a:p>
          <a:p>
            <a:r>
              <a:rPr lang="en-US" dirty="0"/>
              <a:t>Loss = </a:t>
            </a:r>
            <a:r>
              <a:rPr lang="en-US" dirty="0" err="1"/>
              <a:t>MSE_loss</a:t>
            </a:r>
            <a:r>
              <a:rPr lang="en-US" dirty="0"/>
              <a:t> + </a:t>
            </a:r>
            <a:r>
              <a:rPr lang="en-US" dirty="0" err="1"/>
              <a:t>annealing_coeff</a:t>
            </a:r>
            <a:r>
              <a:rPr lang="en-US" dirty="0"/>
              <a:t> * </a:t>
            </a:r>
            <a:r>
              <a:rPr lang="en-US" dirty="0" err="1"/>
              <a:t>KL_loss</a:t>
            </a:r>
            <a:endParaRPr lang="en-US" dirty="0"/>
          </a:p>
        </p:txBody>
      </p:sp>
      <p:pic>
        <p:nvPicPr>
          <p:cNvPr id="8" name="Picture 7" descr="A math equations on a graph paper&#10;&#10;Description automatically generated">
            <a:extLst>
              <a:ext uri="{FF2B5EF4-FFF2-40B4-BE49-F238E27FC236}">
                <a16:creationId xmlns:a16="http://schemas.microsoft.com/office/drawing/2014/main" id="{9BD12F98-0E1B-70B7-D9C3-504CE929A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300" y="677422"/>
            <a:ext cx="3518613" cy="1779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A276EA-DBF3-60FC-F631-DFA545E91D96}"/>
              </a:ext>
            </a:extLst>
          </p:cNvPr>
          <p:cNvSpPr txBox="1"/>
          <p:nvPr/>
        </p:nvSpPr>
        <p:spPr>
          <a:xfrm>
            <a:off x="7161598" y="90250"/>
            <a:ext cx="313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 and variance correction for censored samples</a:t>
            </a:r>
          </a:p>
        </p:txBody>
      </p:sp>
    </p:spTree>
    <p:extLst>
      <p:ext uri="{BB962C8B-B14F-4D97-AF65-F5344CB8AC3E}">
        <p14:creationId xmlns:p14="http://schemas.microsoft.com/office/powerpoint/2010/main" val="217581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8C824D-7EC5-3FD4-6B46-A6E343B8E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08" y="2201809"/>
            <a:ext cx="3594100" cy="284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C081BD-ADA4-BC19-2D6D-2F7BDA3C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86" y="909782"/>
            <a:ext cx="3594100" cy="284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FC6C6-1921-FAD8-6DDA-32B61E89B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900" y="909782"/>
            <a:ext cx="3594100" cy="284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CC5AC6-BAC9-4D3E-A73F-EC0551C80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586" y="4013200"/>
            <a:ext cx="3594100" cy="284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2F3AC8-8CC8-5CE4-2108-F06BBFD2836C}"/>
              </a:ext>
            </a:extLst>
          </p:cNvPr>
          <p:cNvSpPr txBox="1"/>
          <p:nvPr/>
        </p:nvSpPr>
        <p:spPr>
          <a:xfrm>
            <a:off x="452063" y="174661"/>
            <a:ext cx="564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Event Probability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C53C8-CB1B-977B-1A3D-51B206512E5B}"/>
              </a:ext>
            </a:extLst>
          </p:cNvPr>
          <p:cNvSpPr txBox="1"/>
          <p:nvPr/>
        </p:nvSpPr>
        <p:spPr>
          <a:xfrm>
            <a:off x="955497" y="1832477"/>
            <a:ext cx="269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test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BA3E8-BDAD-E5F0-4E0E-4C9C18C61B97}"/>
              </a:ext>
            </a:extLst>
          </p:cNvPr>
          <p:cNvSpPr txBox="1"/>
          <p:nvPr/>
        </p:nvSpPr>
        <p:spPr>
          <a:xfrm>
            <a:off x="5463513" y="595807"/>
            <a:ext cx="597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samples from test data</a:t>
            </a:r>
          </a:p>
        </p:txBody>
      </p:sp>
    </p:spTree>
    <p:extLst>
      <p:ext uri="{BB962C8B-B14F-4D97-AF65-F5344CB8AC3E}">
        <p14:creationId xmlns:p14="http://schemas.microsoft.com/office/powerpoint/2010/main" val="167564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3E0B28-6A59-030B-5976-FE7099322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06" y="1130159"/>
            <a:ext cx="10033117" cy="2460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C746E4-1C8E-A116-E3E9-DB3940812A83}"/>
              </a:ext>
            </a:extLst>
          </p:cNvPr>
          <p:cNvSpPr txBox="1"/>
          <p:nvPr/>
        </p:nvSpPr>
        <p:spPr>
          <a:xfrm>
            <a:off x="318499" y="174661"/>
            <a:ext cx="9760449" cy="380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AUC curves – comparison with baseline model that has NLL loss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B96E9-CEFE-5F04-8EB5-EC4BD1732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11" y="4397049"/>
            <a:ext cx="10033112" cy="2460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B39EC-B1F6-F3F9-2277-F7F58DBCD969}"/>
              </a:ext>
            </a:extLst>
          </p:cNvPr>
          <p:cNvSpPr txBox="1"/>
          <p:nvPr/>
        </p:nvSpPr>
        <p:spPr>
          <a:xfrm>
            <a:off x="2955044" y="806744"/>
            <a:ext cx="62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with EDL (MSE loss + </a:t>
            </a:r>
            <a:r>
              <a:rPr lang="en-US" dirty="0" err="1"/>
              <a:t>annealing_coeff</a:t>
            </a:r>
            <a:r>
              <a:rPr lang="en-US" dirty="0"/>
              <a:t> * </a:t>
            </a:r>
            <a:r>
              <a:rPr lang="en-US" dirty="0" err="1"/>
              <a:t>KL_Loss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22469C-0459-1A75-F8AF-2D3F60D91657}"/>
              </a:ext>
            </a:extLst>
          </p:cNvPr>
          <p:cNvSpPr txBox="1"/>
          <p:nvPr/>
        </p:nvSpPr>
        <p:spPr>
          <a:xfrm>
            <a:off x="4472682" y="4027717"/>
            <a:ext cx="324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without EDL (</a:t>
            </a:r>
            <a:r>
              <a:rPr lang="en-US" dirty="0" err="1"/>
              <a:t>NLL_Loss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842533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BB82E0-06CA-3E02-31F1-79B4C2B42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8467"/>
            <a:ext cx="2975445" cy="22461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2495A6-05F6-6C37-D5F9-A3113B2A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445" y="1598467"/>
            <a:ext cx="2946274" cy="22461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2ED8E2-451B-7577-C253-DAB7E6DE8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719" y="1598467"/>
            <a:ext cx="2946274" cy="22461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5AFC04-0750-05EB-2E9B-46F7088AB251}"/>
              </a:ext>
            </a:extLst>
          </p:cNvPr>
          <p:cNvSpPr txBox="1"/>
          <p:nvPr/>
        </p:nvSpPr>
        <p:spPr>
          <a:xfrm>
            <a:off x="360218" y="215700"/>
            <a:ext cx="1147156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KL regularization term adjustments </a:t>
            </a:r>
          </a:p>
          <a:p>
            <a:endParaRPr lang="en-US" dirty="0"/>
          </a:p>
          <a:p>
            <a:r>
              <a:rPr lang="en-US" b="1" dirty="0"/>
              <a:t>1. Iteration 1:</a:t>
            </a:r>
            <a:r>
              <a:rPr lang="en-US" dirty="0"/>
              <a:t> Adjusting the annealing coefficient – adjusting the </a:t>
            </a:r>
            <a:r>
              <a:rPr lang="en-US" dirty="0" err="1"/>
              <a:t>annealing_step</a:t>
            </a:r>
            <a:endParaRPr lang="en-US" dirty="0"/>
          </a:p>
          <a:p>
            <a:pPr lvl="1"/>
            <a:r>
              <a:rPr lang="en-US" dirty="0"/>
              <a:t>Annealing </a:t>
            </a:r>
            <a:r>
              <a:rPr lang="en-US" dirty="0" err="1"/>
              <a:t>coeff</a:t>
            </a:r>
            <a:r>
              <a:rPr lang="en-US" dirty="0"/>
              <a:t> =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0.1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current_epoch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/ (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2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*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annealing_step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));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annealing_step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= 10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8A8D9-30D3-33BF-F8F9-B1272490D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8136" y="1598467"/>
            <a:ext cx="3108273" cy="2460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C0416-8477-66DA-DC33-7C9462589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73" y="4152244"/>
            <a:ext cx="7772400" cy="1906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F787D-8A50-74A0-80CF-D47BF774B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226" y="4287180"/>
            <a:ext cx="3709555" cy="194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44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451E03-B391-C490-DE62-CD43B1DAB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514"/>
            <a:ext cx="2929516" cy="2211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53BDA8-C3D2-C514-F9F3-B6F016275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456" y="1546513"/>
            <a:ext cx="2900795" cy="2211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DE27A-86D7-3C0B-A50D-646E60E1D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220" y="1546512"/>
            <a:ext cx="2900795" cy="2211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6639B-C7F5-9F87-9B48-8F210B83DBFF}"/>
              </a:ext>
            </a:extLst>
          </p:cNvPr>
          <p:cNvSpPr txBox="1"/>
          <p:nvPr/>
        </p:nvSpPr>
        <p:spPr>
          <a:xfrm>
            <a:off x="360218" y="215700"/>
            <a:ext cx="1147156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KL regularization term adjustments </a:t>
            </a:r>
          </a:p>
          <a:p>
            <a:endParaRPr lang="en-US" dirty="0"/>
          </a:p>
          <a:p>
            <a:r>
              <a:rPr lang="en-US" b="1" dirty="0"/>
              <a:t>2. Iteration 2:</a:t>
            </a:r>
            <a:r>
              <a:rPr lang="en-US" dirty="0"/>
              <a:t> Adjusting the annealing coefficient (gradual increase in KL weight)</a:t>
            </a:r>
          </a:p>
          <a:p>
            <a:pPr lvl="1"/>
            <a:r>
              <a:rPr lang="en-US" dirty="0"/>
              <a:t>Annealing </a:t>
            </a:r>
            <a:r>
              <a:rPr lang="en-US" dirty="0" err="1"/>
              <a:t>coeff</a:t>
            </a:r>
            <a:r>
              <a:rPr lang="en-US" dirty="0"/>
              <a:t> = min(1, </a:t>
            </a:r>
            <a:r>
              <a:rPr lang="en-US" dirty="0" err="1"/>
              <a:t>current_epoch</a:t>
            </a:r>
            <a:r>
              <a:rPr lang="en-US" dirty="0"/>
              <a:t>/(</a:t>
            </a:r>
            <a:r>
              <a:rPr lang="en-US" dirty="0" err="1"/>
              <a:t>total_epochs</a:t>
            </a:r>
            <a:r>
              <a:rPr lang="en-US" dirty="0"/>
              <a:t>/2))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52B117-1A54-60F5-2712-339E81492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9784" y="1546512"/>
            <a:ext cx="2753228" cy="21792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0B381-7715-7291-5665-0DD476099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9" y="3903978"/>
            <a:ext cx="7772400" cy="1906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1C5F3B-A078-3C93-BBEE-DAFCC4443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456" y="3903978"/>
            <a:ext cx="3636556" cy="19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12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66141B-16DE-03E6-B6FD-0B6AF802C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6122"/>
            <a:ext cx="3012726" cy="2274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1D89A1-5007-AEEB-EDEA-EF30436D8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59" y="1536122"/>
            <a:ext cx="2983190" cy="2274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BA1223-48BE-FB8E-B729-F5B30301D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892" y="1536122"/>
            <a:ext cx="2924117" cy="2274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026D52-8015-FC0B-9068-54D5EC341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307" y="1536122"/>
            <a:ext cx="3175468" cy="2513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5ACA89-B9E0-4883-BC02-46A583EE1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38326"/>
            <a:ext cx="8334310" cy="2044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CD4F33-1453-4900-A54A-8A4779059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6162" y="4263017"/>
            <a:ext cx="3661613" cy="19195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B1C155-BFB9-CB01-B843-C508D3347252}"/>
              </a:ext>
            </a:extLst>
          </p:cNvPr>
          <p:cNvSpPr txBox="1"/>
          <p:nvPr/>
        </p:nvSpPr>
        <p:spPr>
          <a:xfrm>
            <a:off x="360218" y="215700"/>
            <a:ext cx="1147156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KL regularization term adjustments </a:t>
            </a:r>
          </a:p>
          <a:p>
            <a:endParaRPr lang="en-US" dirty="0"/>
          </a:p>
          <a:p>
            <a:r>
              <a:rPr lang="en-US" b="1" dirty="0"/>
              <a:t>3. Iteration 3:</a:t>
            </a:r>
            <a:r>
              <a:rPr lang="en-US" dirty="0"/>
              <a:t> Adding an additional scaling parameter for KL – </a:t>
            </a:r>
            <a:r>
              <a:rPr lang="en-US" dirty="0" err="1"/>
              <a:t>lambda_kl</a:t>
            </a:r>
            <a:r>
              <a:rPr lang="en-US" dirty="0"/>
              <a:t> with </a:t>
            </a:r>
            <a:r>
              <a:rPr lang="en-US" dirty="0" err="1"/>
              <a:t>lambda_kl</a:t>
            </a:r>
            <a:r>
              <a:rPr lang="en-US" dirty="0"/>
              <a:t> = 0.1</a:t>
            </a:r>
          </a:p>
          <a:p>
            <a:pPr lvl="1"/>
            <a:r>
              <a:rPr lang="en-US" dirty="0"/>
              <a:t>Evidential loss = </a:t>
            </a:r>
            <a:r>
              <a:rPr lang="en-US" dirty="0" err="1"/>
              <a:t>MSE_loss</a:t>
            </a:r>
            <a:r>
              <a:rPr lang="en-US" dirty="0"/>
              <a:t> + </a:t>
            </a:r>
            <a:r>
              <a:rPr lang="en-US" dirty="0" err="1"/>
              <a:t>annealing_coeff</a:t>
            </a:r>
            <a:r>
              <a:rPr lang="en-US" dirty="0"/>
              <a:t> * </a:t>
            </a:r>
            <a:r>
              <a:rPr lang="en-US" dirty="0" err="1"/>
              <a:t>lambda_kl</a:t>
            </a:r>
            <a:r>
              <a:rPr lang="en-US" dirty="0"/>
              <a:t> * </a:t>
            </a:r>
            <a:r>
              <a:rPr lang="en-US" dirty="0" err="1"/>
              <a:t>KL_loss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922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F492E1-1B6C-30E3-7DA1-5F976C6A53C9}"/>
              </a:ext>
            </a:extLst>
          </p:cNvPr>
          <p:cNvSpPr txBox="1"/>
          <p:nvPr/>
        </p:nvSpPr>
        <p:spPr>
          <a:xfrm>
            <a:off x="415636" y="197427"/>
            <a:ext cx="1147156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KL regularization term adjustments </a:t>
            </a:r>
          </a:p>
          <a:p>
            <a:endParaRPr lang="en-US" dirty="0"/>
          </a:p>
          <a:p>
            <a:r>
              <a:rPr lang="en-US" b="1" dirty="0"/>
              <a:t>4. Iteration 4:</a:t>
            </a:r>
            <a:r>
              <a:rPr lang="en-US" dirty="0"/>
              <a:t> Adjusting the annealing coefficient (loss-based annealing </a:t>
            </a:r>
            <a:r>
              <a:rPr lang="en-US" dirty="0" err="1"/>
              <a:t>coeff</a:t>
            </a:r>
            <a:r>
              <a:rPr lang="en-US" dirty="0"/>
              <a:t>.)</a:t>
            </a:r>
          </a:p>
          <a:p>
            <a:pPr lvl="1"/>
            <a:r>
              <a:rPr lang="en-US" dirty="0"/>
              <a:t>Annealing </a:t>
            </a:r>
            <a:r>
              <a:rPr lang="en-US" dirty="0" err="1"/>
              <a:t>coeff</a:t>
            </a:r>
            <a:r>
              <a:rPr lang="en-US" dirty="0"/>
              <a:t> = </a:t>
            </a:r>
            <a:r>
              <a:rPr lang="en-US" dirty="0" err="1"/>
              <a:t>kl_loss</a:t>
            </a:r>
            <a:r>
              <a:rPr lang="en-US" dirty="0"/>
              <a:t> / (</a:t>
            </a:r>
            <a:r>
              <a:rPr lang="en-US" dirty="0" err="1"/>
              <a:t>mse_loss</a:t>
            </a:r>
            <a:r>
              <a:rPr lang="en-US" dirty="0"/>
              <a:t> + </a:t>
            </a:r>
            <a:r>
              <a:rPr lang="en-US" dirty="0" err="1"/>
              <a:t>kl_loss</a:t>
            </a:r>
            <a:r>
              <a:rPr lang="en-US" dirty="0"/>
              <a:t>)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45767-23AB-2E19-1239-CCDC9C03D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73777"/>
            <a:ext cx="2947916" cy="22253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BB7BF2-44E5-5AF0-8083-38D27C191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917" y="1473777"/>
            <a:ext cx="2919014" cy="2225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5FABC1-89FD-67F4-8271-A5BDC3070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487" y="1473777"/>
            <a:ext cx="2960832" cy="23435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0DDD2F-C04D-7435-C966-5B688DB18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6" y="3985420"/>
            <a:ext cx="8073073" cy="1980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86636E-D14A-955A-1705-48DE35928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5215" y="4035841"/>
            <a:ext cx="3554558" cy="1863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B6E3DD-8263-8A95-E78E-0B4D64CA5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0021" y="1473776"/>
            <a:ext cx="2919014" cy="222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8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F6CAAA-B283-EA6D-A378-8E0B7EAD7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60" y="0"/>
            <a:ext cx="749808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44E7A2-07A1-D7C1-637A-CE40C1A797F9}"/>
              </a:ext>
            </a:extLst>
          </p:cNvPr>
          <p:cNvSpPr txBox="1"/>
          <p:nvPr/>
        </p:nvSpPr>
        <p:spPr>
          <a:xfrm>
            <a:off x="10224868" y="6596390"/>
            <a:ext cx="196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b="0" i="0" u="none" strike="noStrike" dirty="0">
                <a:effectLst/>
                <a:latin typeface="Lucida Grande" panose="020B0600040502020204" pitchFamily="34" charset="0"/>
                <a:hlinkClick r:id="rId3"/>
              </a:rPr>
              <a:t>arXiv:2107.03342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91276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F1761-FE66-D905-CC53-3FAC36BB7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47FD31-9C61-E664-D99E-8BCAC3842CE4}"/>
              </a:ext>
            </a:extLst>
          </p:cNvPr>
          <p:cNvSpPr txBox="1"/>
          <p:nvPr/>
        </p:nvSpPr>
        <p:spPr>
          <a:xfrm>
            <a:off x="360218" y="145473"/>
            <a:ext cx="1147156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KL regularization term adjustments </a:t>
            </a:r>
          </a:p>
          <a:p>
            <a:endParaRPr lang="en-US" dirty="0"/>
          </a:p>
          <a:p>
            <a:r>
              <a:rPr lang="en-US" b="1" dirty="0"/>
              <a:t>5. Iteration 5:</a:t>
            </a:r>
            <a:r>
              <a:rPr lang="en-US" dirty="0"/>
              <a:t> Normalize the KL term by the number of bins</a:t>
            </a:r>
          </a:p>
          <a:p>
            <a:pPr lvl="1"/>
            <a:r>
              <a:rPr lang="en-US" dirty="0" err="1"/>
              <a:t>KL_normalized</a:t>
            </a:r>
            <a:r>
              <a:rPr lang="en-US" dirty="0"/>
              <a:t> = </a:t>
            </a:r>
            <a:r>
              <a:rPr lang="en-US" dirty="0" err="1"/>
              <a:t>KL_loss</a:t>
            </a:r>
            <a:r>
              <a:rPr lang="en-US" dirty="0"/>
              <a:t>/number of bins </a:t>
            </a:r>
          </a:p>
          <a:p>
            <a:pPr lvl="1"/>
            <a:r>
              <a:rPr lang="en-US" dirty="0" err="1"/>
              <a:t>Evidential_loss</a:t>
            </a:r>
            <a:r>
              <a:rPr lang="en-US" dirty="0"/>
              <a:t> = </a:t>
            </a:r>
            <a:r>
              <a:rPr lang="en-US" dirty="0" err="1"/>
              <a:t>MSE_Loss</a:t>
            </a:r>
            <a:r>
              <a:rPr lang="en-US" dirty="0"/>
              <a:t> + </a:t>
            </a:r>
            <a:r>
              <a:rPr lang="en-US" dirty="0" err="1"/>
              <a:t>annealing_coeff</a:t>
            </a:r>
            <a:r>
              <a:rPr lang="en-US" dirty="0"/>
              <a:t> * </a:t>
            </a:r>
            <a:r>
              <a:rPr lang="en-US" dirty="0" err="1"/>
              <a:t>KL_normalized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3D2B26-8536-1CB2-761C-9430E4778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804"/>
            <a:ext cx="3003504" cy="22673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3BC50-17A4-7400-9F84-C1320CD7F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264" y="1899804"/>
            <a:ext cx="2974058" cy="2267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31D5C4-8BF4-C418-ABA0-8F6BB16C0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322" y="1899804"/>
            <a:ext cx="2974058" cy="2267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A835E3-E22D-507A-C284-56CB8914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586" y="1790421"/>
            <a:ext cx="3140941" cy="24861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85AF04-14F9-123D-94BD-FA17FA43D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91" y="4286928"/>
            <a:ext cx="8321558" cy="20411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51D602-DCD6-1D06-1164-57F4E9A2B2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2298" y="4348210"/>
            <a:ext cx="3659702" cy="191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02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8D17E2-5FD7-292C-4669-10E781CE260A}"/>
              </a:ext>
            </a:extLst>
          </p:cNvPr>
          <p:cNvSpPr txBox="1"/>
          <p:nvPr/>
        </p:nvSpPr>
        <p:spPr>
          <a:xfrm>
            <a:off x="585626" y="246580"/>
            <a:ext cx="8445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functions with censoring after correction: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Loss = </a:t>
            </a:r>
            <a:r>
              <a:rPr lang="en-US" dirty="0" err="1"/>
              <a:t>MSE_loss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7C3458-FF8A-BDA6-5381-232B4A7BA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3" y="2393664"/>
            <a:ext cx="3886200" cy="2933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AB3E5F-EE82-DBB7-F891-A9F083588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676" y="2393664"/>
            <a:ext cx="3848100" cy="293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D2F38B-BDA6-B1E2-1642-1373003C8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669" y="2393664"/>
            <a:ext cx="38989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68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51401D-F916-F6E9-93C4-8B77F12F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53" y="2448389"/>
            <a:ext cx="3543300" cy="284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533F0E-7A1B-6CB3-4251-4EDE41C2F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25" y="2448389"/>
            <a:ext cx="3543300" cy="284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B997BA-26E6-3AB6-1BFB-38268A266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825" y="2448389"/>
            <a:ext cx="3543300" cy="284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12035E-91E3-B8EE-81B8-32B5E5748322}"/>
              </a:ext>
            </a:extLst>
          </p:cNvPr>
          <p:cNvSpPr txBox="1"/>
          <p:nvPr/>
        </p:nvSpPr>
        <p:spPr>
          <a:xfrm>
            <a:off x="348253" y="233117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Predicted Event Probability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5D5EB-23C0-67A2-8F7D-EE79775ADA92}"/>
              </a:ext>
            </a:extLst>
          </p:cNvPr>
          <p:cNvSpPr txBox="1"/>
          <p:nvPr/>
        </p:nvSpPr>
        <p:spPr>
          <a:xfrm>
            <a:off x="773988" y="2079057"/>
            <a:ext cx="269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test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DA668-1346-31B7-DB01-C8F54B81B7CF}"/>
              </a:ext>
            </a:extLst>
          </p:cNvPr>
          <p:cNvSpPr txBox="1"/>
          <p:nvPr/>
        </p:nvSpPr>
        <p:spPr>
          <a:xfrm>
            <a:off x="6096000" y="2079057"/>
            <a:ext cx="496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random samples from the test data</a:t>
            </a:r>
          </a:p>
        </p:txBody>
      </p:sp>
    </p:spTree>
    <p:extLst>
      <p:ext uri="{BB962C8B-B14F-4D97-AF65-F5344CB8AC3E}">
        <p14:creationId xmlns:p14="http://schemas.microsoft.com/office/powerpoint/2010/main" val="3185310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4C64EB-A0F2-01AA-28C7-837D31AF7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8145"/>
            <a:ext cx="12054342" cy="29604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CC607-C5B8-2788-D248-57D6C35EB75C}"/>
              </a:ext>
            </a:extLst>
          </p:cNvPr>
          <p:cNvSpPr txBox="1"/>
          <p:nvPr/>
        </p:nvSpPr>
        <p:spPr>
          <a:xfrm>
            <a:off x="2202094" y="2085653"/>
            <a:ext cx="778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AUC curves for the model without the KL divergence term in Loss function</a:t>
            </a:r>
          </a:p>
        </p:txBody>
      </p:sp>
    </p:spTree>
    <p:extLst>
      <p:ext uri="{BB962C8B-B14F-4D97-AF65-F5344CB8AC3E}">
        <p14:creationId xmlns:p14="http://schemas.microsoft.com/office/powerpoint/2010/main" val="3292130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68AA08-51A7-4F42-E81D-72A6D7FBB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602" y="829020"/>
            <a:ext cx="3848100" cy="2933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10076D-D2F2-6DB6-C321-F0E6BF76F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602" y="3924300"/>
            <a:ext cx="3848100" cy="2933700"/>
          </a:xfrm>
          <a:prstGeom prst="rect">
            <a:avLst/>
          </a:prstGeom>
        </p:spPr>
      </p:pic>
      <p:pic>
        <p:nvPicPr>
          <p:cNvPr id="6" name="Picture 5" descr="A math equations on a graph paper&#10;&#10;Description automatically generated">
            <a:extLst>
              <a:ext uri="{FF2B5EF4-FFF2-40B4-BE49-F238E27FC236}">
                <a16:creationId xmlns:a16="http://schemas.microsoft.com/office/drawing/2014/main" id="{EED1BA4F-B239-7994-EA5B-C478B14BE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42" y="-17636"/>
            <a:ext cx="5818739" cy="68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19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CC16CF-990F-D2BF-A8DF-2849AF4E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11" y="2472076"/>
            <a:ext cx="3594100" cy="284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194E0D-C469-388D-EDD3-D81D79D4B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545" y="1049676"/>
            <a:ext cx="3594100" cy="284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266659-8444-7392-E60E-C7217D9F0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645" y="1049676"/>
            <a:ext cx="3594100" cy="284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05D3E8-1CEB-5799-19CC-2392D758B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545" y="4013200"/>
            <a:ext cx="3594100" cy="284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368E57-448E-ECEA-62B0-2D496C02C189}"/>
              </a:ext>
            </a:extLst>
          </p:cNvPr>
          <p:cNvSpPr txBox="1"/>
          <p:nvPr/>
        </p:nvSpPr>
        <p:spPr>
          <a:xfrm>
            <a:off x="1166428" y="2102744"/>
            <a:ext cx="260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test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3C48D1-9610-D559-D78E-0C1D72D49C60}"/>
              </a:ext>
            </a:extLst>
          </p:cNvPr>
          <p:cNvSpPr txBox="1"/>
          <p:nvPr/>
        </p:nvSpPr>
        <p:spPr>
          <a:xfrm>
            <a:off x="6231905" y="680344"/>
            <a:ext cx="452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test samples</a:t>
            </a:r>
          </a:p>
        </p:txBody>
      </p:sp>
    </p:spTree>
    <p:extLst>
      <p:ext uri="{BB962C8B-B14F-4D97-AF65-F5344CB8AC3E}">
        <p14:creationId xmlns:p14="http://schemas.microsoft.com/office/powerpoint/2010/main" val="3805634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87CBEF-B499-B8E0-EF0E-D8F9D259D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28" y="2578523"/>
            <a:ext cx="11059343" cy="2712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ADCBD5-A48B-E318-31E7-66EB183F430A}"/>
              </a:ext>
            </a:extLst>
          </p:cNvPr>
          <p:cNvSpPr txBox="1"/>
          <p:nvPr/>
        </p:nvSpPr>
        <p:spPr>
          <a:xfrm>
            <a:off x="566328" y="287676"/>
            <a:ext cx="503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AUC curves</a:t>
            </a:r>
          </a:p>
        </p:txBody>
      </p:sp>
    </p:spTree>
    <p:extLst>
      <p:ext uri="{BB962C8B-B14F-4D97-AF65-F5344CB8AC3E}">
        <p14:creationId xmlns:p14="http://schemas.microsoft.com/office/powerpoint/2010/main" val="1145602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F1226C-83CC-C282-9CF8-E5EB56AA0026}"/>
              </a:ext>
            </a:extLst>
          </p:cNvPr>
          <p:cNvSpPr txBox="1"/>
          <p:nvPr/>
        </p:nvSpPr>
        <p:spPr>
          <a:xfrm>
            <a:off x="557784" y="667512"/>
            <a:ext cx="109270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takeaways from </a:t>
            </a:r>
            <a:r>
              <a:rPr lang="en-US" b="1" dirty="0" err="1"/>
              <a:t>DeepHit</a:t>
            </a:r>
            <a:r>
              <a:rPr lang="en-US" b="1" dirty="0"/>
              <a:t>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Learns joint distribution of survival times and events directly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assumptions about underlying stochastic process 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Allows for possibility that the relationship between covariates and risk change over 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Handles competing risk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Model:</a:t>
            </a:r>
          </a:p>
          <a:p>
            <a:pPr marL="342900" indent="-342900">
              <a:buAutoNum type="arabicPeriod"/>
            </a:pPr>
            <a:r>
              <a:rPr lang="en-US" dirty="0"/>
              <a:t>Single </a:t>
            </a:r>
            <a:r>
              <a:rPr lang="en-US" dirty="0" err="1"/>
              <a:t>softmax</a:t>
            </a:r>
            <a:r>
              <a:rPr lang="en-US" dirty="0"/>
              <a:t> layer as output layer</a:t>
            </a:r>
          </a:p>
          <a:p>
            <a:pPr marL="342900" indent="-342900">
              <a:buAutoNum type="arabicPeriod"/>
            </a:pPr>
            <a:r>
              <a:rPr lang="en-US" dirty="0"/>
              <a:t>Shared sub-network layer -&gt; cause specific sub networks</a:t>
            </a:r>
          </a:p>
          <a:p>
            <a:pPr marL="342900" indent="-342900">
              <a:buAutoNum type="arabicPeriod"/>
            </a:pPr>
            <a:r>
              <a:rPr lang="en-US" dirty="0"/>
              <a:t>Maintain residual connection from the input covariates into input of each cause specific sub network</a:t>
            </a:r>
          </a:p>
          <a:p>
            <a:pPr marL="342900" indent="-342900">
              <a:buAutoNum type="arabicPeriod"/>
            </a:pPr>
            <a:r>
              <a:rPr lang="en-US" dirty="0"/>
              <a:t>Output from </a:t>
            </a:r>
            <a:r>
              <a:rPr lang="en-US" dirty="0" err="1"/>
              <a:t>softmax</a:t>
            </a:r>
            <a:r>
              <a:rPr lang="en-US" dirty="0"/>
              <a:t> is a probability distribution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Loss function: </a:t>
            </a:r>
          </a:p>
          <a:p>
            <a:pPr marL="342900" indent="-342900">
              <a:buAutoNum type="arabicPeriod"/>
            </a:pPr>
            <a:r>
              <a:rPr lang="en-US" dirty="0"/>
              <a:t>2 components – </a:t>
            </a:r>
          </a:p>
          <a:p>
            <a:pPr lvl="1"/>
            <a:r>
              <a:rPr lang="en-US" dirty="0"/>
              <a:t> - log likelihood of joint distribution of first hitting time and event</a:t>
            </a:r>
          </a:p>
          <a:p>
            <a:pPr lvl="1"/>
            <a:r>
              <a:rPr lang="en-US" dirty="0"/>
              <a:t> - combination of cause specific ranking loss function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655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97DF91-F5F8-6682-2E7B-140A7DCF8603}"/>
              </a:ext>
            </a:extLst>
          </p:cNvPr>
          <p:cNvSpPr txBox="1"/>
          <p:nvPr/>
        </p:nvSpPr>
        <p:spPr>
          <a:xfrm>
            <a:off x="609248" y="515579"/>
            <a:ext cx="109735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Quick summary of Evidential Deep Learning paper: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Uncertainty estimation from a Theory of Evidence perspective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r>
              <a:rPr lang="en-US" dirty="0"/>
              <a:t> output is replaced by parameters of a Dirichlet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Uncertainty is inversely proportional to total evidence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4" name="Picture 3" descr="A graph of different angles&#10;&#10;Description automatically generated with medium confidence">
            <a:extLst>
              <a:ext uri="{FF2B5EF4-FFF2-40B4-BE49-F238E27FC236}">
                <a16:creationId xmlns:a16="http://schemas.microsoft.com/office/drawing/2014/main" id="{FE2B2E42-3B5D-85A7-5D02-2DA959157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2300683"/>
            <a:ext cx="7772400" cy="381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16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92E87E-6D4D-1217-32BA-2B456F2598FD}"/>
              </a:ext>
            </a:extLst>
          </p:cNvPr>
          <p:cNvSpPr txBox="1"/>
          <p:nvPr/>
        </p:nvSpPr>
        <p:spPr>
          <a:xfrm>
            <a:off x="545122" y="337010"/>
            <a:ext cx="11101755" cy="5598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Quick summary of Evidential Deep Learning paper:</a:t>
            </a:r>
          </a:p>
          <a:p>
            <a:endParaRPr lang="en-US" sz="2000" b="1" dirty="0"/>
          </a:p>
          <a:p>
            <a:r>
              <a:rPr lang="en-US" dirty="0"/>
              <a:t>3 types of losses mentioned: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Type II Maximum Likelihood Loss: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Cross entropy loss with Bayes risk: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Mean Squared Error loss: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355B77-FD57-432F-9777-01029DDB1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10861"/>
            <a:ext cx="7772400" cy="946205"/>
          </a:xfrm>
          <a:prstGeom prst="rect">
            <a:avLst/>
          </a:prstGeom>
        </p:spPr>
      </p:pic>
      <p:pic>
        <p:nvPicPr>
          <p:cNvPr id="7" name="Picture 6" descr="A mathematical equatio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66FBBBE-C508-3A94-F85B-B9F72FA2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80814"/>
            <a:ext cx="7772400" cy="971550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F182DC1-EAFF-F0D4-C05C-DC2C85D5D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5057530"/>
            <a:ext cx="4582035" cy="971549"/>
          </a:xfrm>
          <a:prstGeom prst="rect">
            <a:avLst/>
          </a:prstGeom>
        </p:spPr>
      </p:pic>
      <p:pic>
        <p:nvPicPr>
          <p:cNvPr id="13" name="Picture 12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F4172A51-E0AF-CFC9-53AE-2241ED3EB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161" y="5051179"/>
            <a:ext cx="3670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86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9039D8-F8E7-4547-DE60-632C39817266}"/>
              </a:ext>
            </a:extLst>
          </p:cNvPr>
          <p:cNvSpPr txBox="1"/>
          <p:nvPr/>
        </p:nvSpPr>
        <p:spPr>
          <a:xfrm>
            <a:off x="627888" y="254000"/>
            <a:ext cx="109362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Modifying the Discrete Time-to-event model to output parameters for Dirichlet distribution</a:t>
            </a:r>
          </a:p>
          <a:p>
            <a:endParaRPr lang="en-US" dirty="0"/>
          </a:p>
          <a:p>
            <a:r>
              <a:rPr lang="en-US" dirty="0"/>
              <a:t>Step 1: Change the model output</a:t>
            </a:r>
          </a:p>
          <a:p>
            <a:endParaRPr lang="en-US" dirty="0"/>
          </a:p>
          <a:p>
            <a:r>
              <a:rPr lang="en-US" dirty="0" err="1"/>
              <a:t>Softmax</a:t>
            </a:r>
            <a:r>
              <a:rPr lang="en-US" dirty="0"/>
              <a:t> layer replaced with activation layer. </a:t>
            </a: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dirty="0" err="1"/>
              <a:t>ReLU</a:t>
            </a:r>
            <a:r>
              <a:rPr lang="en-US" dirty="0"/>
              <a:t> to ascertain non-negative output – taken as evidence vector for the predicted Dirichlet distribution</a:t>
            </a:r>
          </a:p>
          <a:p>
            <a:endParaRPr lang="en-US" dirty="0"/>
          </a:p>
          <a:p>
            <a:r>
              <a:rPr lang="en-US" dirty="0"/>
              <a:t>Step 2: Adjust the loss function</a:t>
            </a:r>
          </a:p>
          <a:p>
            <a:endParaRPr lang="en-US" dirty="0"/>
          </a:p>
          <a:p>
            <a:r>
              <a:rPr lang="en-US" dirty="0"/>
              <a:t>Loss function of a discrete time-to-event model is:</a:t>
            </a:r>
          </a:p>
          <a:p>
            <a:endParaRPr lang="en-US" dirty="0"/>
          </a:p>
        </p:txBody>
      </p:sp>
      <p:pic>
        <p:nvPicPr>
          <p:cNvPr id="5" name="Picture 4" descr="A math equations on a graph paper&#10;&#10;Description automatically generated">
            <a:extLst>
              <a:ext uri="{FF2B5EF4-FFF2-40B4-BE49-F238E27FC236}">
                <a16:creationId xmlns:a16="http://schemas.microsoft.com/office/drawing/2014/main" id="{39A38533-B6BE-121B-9049-BFF24251F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858" y="3134975"/>
            <a:ext cx="6165330" cy="37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67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23AAC0-A9A9-8A15-DFA1-5870B8673081}"/>
              </a:ext>
            </a:extLst>
          </p:cNvPr>
          <p:cNvSpPr txBox="1"/>
          <p:nvPr/>
        </p:nvSpPr>
        <p:spPr>
          <a:xfrm>
            <a:off x="415353" y="254346"/>
            <a:ext cx="70489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Loss function from EDL (MSE Loss):</a:t>
            </a:r>
          </a:p>
          <a:p>
            <a:endParaRPr lang="en-US" dirty="0"/>
          </a:p>
        </p:txBody>
      </p:sp>
      <p:pic>
        <p:nvPicPr>
          <p:cNvPr id="4" name="Picture 3" descr="A math equations on a graph paper&#10;&#10;Description automatically generated">
            <a:extLst>
              <a:ext uri="{FF2B5EF4-FFF2-40B4-BE49-F238E27FC236}">
                <a16:creationId xmlns:a16="http://schemas.microsoft.com/office/drawing/2014/main" id="{169F867F-B470-0EB1-7794-7C39042E4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0" y="1048684"/>
            <a:ext cx="5885300" cy="3417809"/>
          </a:xfrm>
          <a:prstGeom prst="rect">
            <a:avLst/>
          </a:prstGeom>
        </p:spPr>
      </p:pic>
      <p:pic>
        <p:nvPicPr>
          <p:cNvPr id="6" name="Picture 5" descr="A paper with writing on it&#10;&#10;Description automatically generated">
            <a:extLst>
              <a:ext uri="{FF2B5EF4-FFF2-40B4-BE49-F238E27FC236}">
                <a16:creationId xmlns:a16="http://schemas.microsoft.com/office/drawing/2014/main" id="{98F27E05-FCEF-C742-F6EA-3F3824DD4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930" y="346"/>
            <a:ext cx="5116962" cy="680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4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note&#10;&#10;Description automatically generated">
            <a:extLst>
              <a:ext uri="{FF2B5EF4-FFF2-40B4-BE49-F238E27FC236}">
                <a16:creationId xmlns:a16="http://schemas.microsoft.com/office/drawing/2014/main" id="{A59C59F1-6972-C723-4B64-7B2FE425D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415" y="970874"/>
            <a:ext cx="6401169" cy="2010742"/>
          </a:xfrm>
          <a:prstGeom prst="rect">
            <a:avLst/>
          </a:prstGeom>
        </p:spPr>
      </p:pic>
      <p:pic>
        <p:nvPicPr>
          <p:cNvPr id="7" name="Picture 6" descr="A math equations on a graph paper&#10;&#10;Description automatically generated">
            <a:extLst>
              <a:ext uri="{FF2B5EF4-FFF2-40B4-BE49-F238E27FC236}">
                <a16:creationId xmlns:a16="http://schemas.microsoft.com/office/drawing/2014/main" id="{3833074E-5325-2325-0FE9-6F96CBD94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414" y="3087124"/>
            <a:ext cx="6401170" cy="3045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2DC919-F976-A532-DD8B-7456DC3A9B9A}"/>
              </a:ext>
            </a:extLst>
          </p:cNvPr>
          <p:cNvSpPr txBox="1"/>
          <p:nvPr/>
        </p:nvSpPr>
        <p:spPr>
          <a:xfrm>
            <a:off x="439838" y="317955"/>
            <a:ext cx="5509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Combining both – Iteration 1 – with NLL loss</a:t>
            </a:r>
          </a:p>
        </p:txBody>
      </p:sp>
    </p:spTree>
    <p:extLst>
      <p:ext uri="{BB962C8B-B14F-4D97-AF65-F5344CB8AC3E}">
        <p14:creationId xmlns:p14="http://schemas.microsoft.com/office/powerpoint/2010/main" val="4136746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5DC686-1F2A-9600-176A-7711D8C25F47}"/>
              </a:ext>
            </a:extLst>
          </p:cNvPr>
          <p:cNvSpPr txBox="1"/>
          <p:nvPr/>
        </p:nvSpPr>
        <p:spPr>
          <a:xfrm>
            <a:off x="5741043" y="2889410"/>
            <a:ext cx="563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Loss: </a:t>
            </a:r>
          </a:p>
        </p:txBody>
      </p:sp>
      <p:pic>
        <p:nvPicPr>
          <p:cNvPr id="3" name="Picture 2" descr="A math equations on a graph paper&#10;&#10;Description automatically generated">
            <a:extLst>
              <a:ext uri="{FF2B5EF4-FFF2-40B4-BE49-F238E27FC236}">
                <a16:creationId xmlns:a16="http://schemas.microsoft.com/office/drawing/2014/main" id="{5CDE3AC2-2271-17EC-A82A-B848D12A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612" y="4904826"/>
            <a:ext cx="5894642" cy="1110030"/>
          </a:xfrm>
          <a:prstGeom prst="rect">
            <a:avLst/>
          </a:prstGeom>
        </p:spPr>
      </p:pic>
      <p:pic>
        <p:nvPicPr>
          <p:cNvPr id="4" name="Picture 3" descr="A math equations on a graph paper&#10;&#10;Description automatically generated">
            <a:extLst>
              <a:ext uri="{FF2B5EF4-FFF2-40B4-BE49-F238E27FC236}">
                <a16:creationId xmlns:a16="http://schemas.microsoft.com/office/drawing/2014/main" id="{2B1CC53B-1834-43A0-E9FF-C4B8B382F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564" y="843144"/>
            <a:ext cx="5636871" cy="3487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5BF03E-1D90-732E-9C2D-090AD6735E8C}"/>
              </a:ext>
            </a:extLst>
          </p:cNvPr>
          <p:cNvSpPr txBox="1"/>
          <p:nvPr/>
        </p:nvSpPr>
        <p:spPr>
          <a:xfrm>
            <a:off x="439837" y="268679"/>
            <a:ext cx="5509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Combining both – Iteration 1 – with NLL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34EB9D-1DDD-7E66-3CAF-CF9B3B8F29B0}"/>
              </a:ext>
            </a:extLst>
          </p:cNvPr>
          <p:cNvSpPr txBox="1"/>
          <p:nvPr/>
        </p:nvSpPr>
        <p:spPr>
          <a:xfrm>
            <a:off x="1497260" y="5139180"/>
            <a:ext cx="374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loss: </a:t>
            </a:r>
          </a:p>
        </p:txBody>
      </p:sp>
    </p:spTree>
    <p:extLst>
      <p:ext uri="{BB962C8B-B14F-4D97-AF65-F5344CB8AC3E}">
        <p14:creationId xmlns:p14="http://schemas.microsoft.com/office/powerpoint/2010/main" val="317557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13824</TotalTime>
  <Words>1225</Words>
  <Application>Microsoft Macintosh PowerPoint</Application>
  <PresentationFormat>Widescreen</PresentationFormat>
  <Paragraphs>173</Paragraphs>
  <Slides>37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-webkit-standard</vt:lpstr>
      <vt:lpstr>Aptos</vt:lpstr>
      <vt:lpstr>Aptos Display</vt:lpstr>
      <vt:lpstr>Arial</vt:lpstr>
      <vt:lpstr>Lucida Grande</vt:lpstr>
      <vt:lpstr>Office Theme</vt:lpstr>
      <vt:lpstr>Uncertainty Estimation in Discrete Time-to-Event models using Evidential Deep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Revathy Venukuttan</dc:creator>
  <cp:lastModifiedBy>Revathy Venukuttan</cp:lastModifiedBy>
  <cp:revision>12</cp:revision>
  <dcterms:created xsi:type="dcterms:W3CDTF">2024-10-24T20:17:03Z</dcterms:created>
  <dcterms:modified xsi:type="dcterms:W3CDTF">2024-12-20T16:02:13Z</dcterms:modified>
</cp:coreProperties>
</file>